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01" r:id="rId9"/>
    <p:sldId id="308" r:id="rId10"/>
    <p:sldId id="290" r:id="rId11"/>
    <p:sldId id="262" r:id="rId12"/>
    <p:sldId id="309" r:id="rId13"/>
    <p:sldId id="263" r:id="rId14"/>
    <p:sldId id="295" r:id="rId15"/>
    <p:sldId id="274" r:id="rId16"/>
    <p:sldId id="30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01"/>
            <p14:sldId id="308"/>
            <p14:sldId id="290"/>
            <p14:sldId id="262"/>
            <p14:sldId id="309"/>
            <p14:sldId id="263"/>
            <p14:sldId id="295"/>
            <p14:sldId id="274"/>
            <p14:sldId id="30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138" autoAdjust="0"/>
  </p:normalViewPr>
  <p:slideViewPr>
    <p:cSldViewPr snapToGrid="0">
      <p:cViewPr varScale="1">
        <p:scale>
          <a:sx n="95" d="100"/>
          <a:sy n="95" d="100"/>
        </p:scale>
        <p:origin x="11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の卒業制作の進捗状況について発表したいと思います。メンバは石本、角田、大坪の三人で開発しています。今回の発表は私角田、ベースは大坪が担当します。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まず、左の画像はクロマトグラムといい、縦軸が音階、横軸を時間として表示してくれます。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音というのは波でできていて、周波数の値から音名を取り出すことができます（？）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クロマトグラムとスペクトログラムが表示されましたね。</a:t>
            </a:r>
            <a:endParaRPr kumimoji="1" lang="en-US" altLang="ja-JP" dirty="0"/>
          </a:p>
          <a:p>
            <a:endParaRPr kumimoji="1" lang="en-US" altLang="ja-JP" dirty="0"/>
          </a:p>
          <a:p>
            <a:r>
              <a:rPr kumimoji="1" lang="ja-JP" altLang="en-US" dirty="0"/>
              <a:t>次は、実際に大坪君にベースを弾いてもらって、それを録音して取り込んでみましょう。</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判別する奏法について詳しく解説したいと思います。</a:t>
            </a:r>
            <a:endParaRPr kumimoji="1" lang="en-US" altLang="ja-JP" dirty="0"/>
          </a:p>
          <a:p>
            <a:endParaRPr kumimoji="1" lang="en-US" altLang="ja-JP" dirty="0"/>
          </a:p>
          <a:p>
            <a:r>
              <a:rPr kumimoji="1" lang="ja-JP" altLang="en-US" dirty="0"/>
              <a:t>判別したい奏法は、ハンマリング、プリングオフ、ミュートの３つとなります。これらはベースギターで主に使われる基本的な奏法となります。それでは、大坪君にこれらの奏法を解説してもらいましょう。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には、奏法の判別をしてもらいます。</a:t>
            </a:r>
            <a:endParaRPr kumimoji="1" lang="en-US" altLang="ja-JP" dirty="0"/>
          </a:p>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ディープラーニングを通して学習を行います。学習は、正解データを持ったデータで行います。入力層から入ったデータをもとに各層を通じて予測データを求めます。次に、正解データとの誤差を計算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最後に、誤差をもとに誤差がより小さくなるよう重みの調整を行います。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28195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オープン ソースの楽譜作成ができるプログラムです。</a:t>
            </a:r>
            <a:endParaRPr kumimoji="1" lang="en-US" altLang="ja-JP" sz="1200" b="0" i="0" kern="1200" dirty="0">
              <a:solidFill>
                <a:schemeClr val="tx1"/>
              </a:solidFill>
              <a:effectLst/>
              <a:latin typeface="+mn-lt"/>
              <a:ea typeface="+mn-ea"/>
              <a:cs typeface="+mn-cs"/>
            </a:endParaRPr>
          </a:p>
          <a:p>
            <a:r>
              <a:rPr kumimoji="1" lang="en-US" altLang="ja-JP" dirty="0"/>
              <a:t>python</a:t>
            </a:r>
            <a:r>
              <a:rPr kumimoji="1" lang="ja-JP" altLang="en-US" dirty="0"/>
              <a:t>では使えませんが、コマンドプロンプトなどから</a:t>
            </a:r>
            <a:r>
              <a:rPr kumimoji="1" lang="en-US" altLang="ja-JP" dirty="0"/>
              <a:t>python</a:t>
            </a:r>
            <a:r>
              <a:rPr kumimoji="1" lang="ja-JP" altLang="en-US" dirty="0"/>
              <a:t>を</a:t>
            </a:r>
            <a:endParaRPr kumimoji="1" lang="en-US" altLang="ja-JP" dirty="0"/>
          </a:p>
          <a:p>
            <a:r>
              <a:rPr kumimoji="1" lang="ja-JP" altLang="en-US" dirty="0"/>
              <a:t>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コマンドプロンプトにて</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音の長さを判別できないのはバグなのか？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プリングオフ</a:t>
            </a:r>
            <a:br>
              <a:rPr lang="ja-JP" altLang="en-US" dirty="0"/>
            </a:br>
            <a:r>
              <a:rPr kumimoji="1" lang="ja-JP" altLang="en-US" sz="1200" b="0" i="0" kern="1200" dirty="0">
                <a:solidFill>
                  <a:schemeClr val="tx1"/>
                </a:solidFill>
                <a:effectLst/>
                <a:latin typeface="+mn-lt"/>
                <a:ea typeface="+mn-ea"/>
                <a:cs typeface="+mn-cs"/>
              </a:rPr>
              <a:t>ハンマリング</a:t>
            </a:r>
            <a:br>
              <a:rPr lang="ja-JP" altLang="en-US" dirty="0"/>
            </a:br>
            <a:r>
              <a:rPr kumimoji="1" lang="ja-JP" altLang="en-US" sz="1200" b="0" i="0" kern="1200" dirty="0">
                <a:solidFill>
                  <a:schemeClr val="tx1"/>
                </a:solidFill>
                <a:effectLst/>
                <a:latin typeface="+mn-lt"/>
                <a:ea typeface="+mn-ea"/>
                <a:cs typeface="+mn-cs"/>
              </a:rPr>
              <a:t>ミュート</a:t>
            </a:r>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か</a:t>
            </a:r>
            <a:r>
              <a:rPr kumimoji="1" lang="en-US" altLang="ja-JP" dirty="0"/>
              <a:t>midi</a:t>
            </a:r>
            <a:r>
              <a:rPr kumimoji="1" lang="ja-JP" altLang="en-US" dirty="0"/>
              <a:t>ファイルとして出力するというシステムです。</a:t>
            </a:r>
            <a:endParaRPr kumimoji="1" lang="en-US" altLang="ja-JP" dirty="0"/>
          </a:p>
          <a:p>
            <a:r>
              <a:rPr kumimoji="1" lang="ja-JP" altLang="en-US" dirty="0"/>
              <a:t>ミュージシャンがオリジナルの楽曲を作る際や、コピーした楽曲を練習する際に役立てればと考えています。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ベースギターは普通のギターとは違い、４本の弦からできています。</a:t>
            </a:r>
            <a:endParaRPr kumimoji="1" lang="en-US" altLang="ja-JP" dirty="0"/>
          </a:p>
          <a:p>
            <a:r>
              <a:rPr kumimoji="1" lang="ja-JP" altLang="en-US" dirty="0"/>
              <a:t>音も全く別のものが鳴ります。実際に、音を聴き比べてみましょう。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コノ画像をご覧ください。</a:t>
            </a:r>
            <a:endParaRPr kumimoji="1" lang="en-US" altLang="ja-JP" dirty="0"/>
          </a:p>
          <a:p>
            <a:r>
              <a:rPr kumimoji="1" lang="ja-JP" altLang="en-US" dirty="0"/>
              <a:t>下の</a:t>
            </a:r>
            <a:r>
              <a:rPr kumimoji="1" lang="en-US" altLang="ja-JP" dirty="0"/>
              <a:t>TAB</a:t>
            </a:r>
            <a:r>
              <a:rPr kumimoji="1" lang="ja-JP" altLang="en-US" dirty="0"/>
              <a:t>と書かれた楽譜が</a:t>
            </a:r>
            <a:r>
              <a:rPr kumimoji="1" lang="en-US" altLang="ja-JP" dirty="0"/>
              <a:t>TAB</a:t>
            </a:r>
            <a:r>
              <a:rPr kumimoji="1" lang="ja-JP" altLang="en-US" dirty="0"/>
              <a:t>譜となります。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このような楽譜が出力されます。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こちらが現在の</a:t>
            </a:r>
            <a:r>
              <a:rPr kumimoji="1" lang="en-US" altLang="ja-JP" dirty="0"/>
              <a:t>WEB</a:t>
            </a:r>
            <a:r>
              <a:rPr kumimoji="1" lang="ja-JP" altLang="en-US" dirty="0"/>
              <a:t>ページとなります。</a:t>
            </a:r>
            <a:endParaRPr kumimoji="1" lang="en-US" altLang="ja-JP" dirty="0"/>
          </a:p>
          <a:p>
            <a:endParaRPr kumimoji="1" lang="en-US" altLang="ja-JP" dirty="0"/>
          </a:p>
          <a:p>
            <a:r>
              <a:rPr kumimoji="1" lang="ja-JP" altLang="en-US" dirty="0"/>
              <a:t>もともと音のデータを持っている場合と録音する場合で使い分けることができます。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音のデータがある場合のページになります。</a:t>
            </a:r>
            <a:endParaRPr kumimoji="1" lang="en-US" altLang="ja-JP" dirty="0"/>
          </a:p>
          <a:p>
            <a:endParaRPr kumimoji="1" lang="en-US" altLang="ja-JP" dirty="0"/>
          </a:p>
          <a:p>
            <a:r>
              <a:rPr kumimoji="1" lang="ja-JP" altLang="en-US" dirty="0"/>
              <a:t>このようにファイルを選択することができます。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こちらが録音する場合のページとなります。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ファイルとして保存することが可能です。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67068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音には、音階</a:t>
            </a:r>
            <a:r>
              <a:rPr kumimoji="1" lang="en-US" altLang="ja-JP" sz="1200" dirty="0"/>
              <a:t>/</a:t>
            </a:r>
            <a:r>
              <a:rPr kumimoji="1" lang="ja-JP" altLang="en-US" sz="1200" dirty="0"/>
              <a:t>長さ</a:t>
            </a:r>
            <a:r>
              <a:rPr kumimoji="1" lang="en-US" altLang="ja-JP" sz="1200" dirty="0"/>
              <a:t>/</a:t>
            </a:r>
            <a:r>
              <a:rPr kumimoji="1" lang="ja-JP" altLang="en-US" sz="1200" dirty="0"/>
              <a:t>奏法の３つの要素があります。楽譜を生成するうえで、これらの要素を判別する必要があります。</a:t>
            </a:r>
            <a:endParaRPr kumimoji="1" lang="en-US" altLang="ja-JP" sz="1200" dirty="0"/>
          </a:p>
          <a:p>
            <a:endParaRPr lang="en-US" altLang="ja-JP" sz="1200" dirty="0"/>
          </a:p>
          <a:p>
            <a:r>
              <a:rPr kumimoji="1" lang="ja-JP" altLang="en-US" sz="1200" dirty="0"/>
              <a:t>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429000"/>
            <a:ext cx="8791575" cy="1655762"/>
          </a:xfrm>
        </p:spPr>
        <p:txBody>
          <a:bodyPr>
            <a:normAutofit fontScale="92500" lnSpcReduction="20000"/>
          </a:bodyPr>
          <a:lstStyle/>
          <a:p>
            <a:r>
              <a:rPr lang="ja-JP" altLang="en-US" dirty="0">
                <a:solidFill>
                  <a:schemeClr val="bg1"/>
                </a:solidFill>
              </a:rPr>
              <a:t>メンバー</a:t>
            </a:r>
            <a:endParaRPr lang="en-US" altLang="ja-JP" dirty="0">
              <a:solidFill>
                <a:schemeClr val="bg1"/>
              </a:solidFill>
            </a:endParaRPr>
          </a:p>
          <a:p>
            <a:r>
              <a:rPr lang="ja-JP" altLang="en-US" dirty="0">
                <a:solidFill>
                  <a:schemeClr val="bg1"/>
                </a:solidFill>
              </a:rPr>
              <a:t>石本竜雅</a:t>
            </a:r>
            <a:endParaRPr lang="en-US" altLang="ja-JP" dirty="0">
              <a:solidFill>
                <a:schemeClr val="bg1"/>
              </a:solidFill>
            </a:endParaRPr>
          </a:p>
          <a:p>
            <a:r>
              <a:rPr lang="ja-JP" altLang="en-US" dirty="0">
                <a:solidFill>
                  <a:schemeClr val="bg1"/>
                </a:solidFill>
              </a:rPr>
              <a:t>角田　俊</a:t>
            </a:r>
            <a:endParaRPr lang="en-US" altLang="ja-JP" dirty="0">
              <a:solidFill>
                <a:schemeClr val="bg1"/>
              </a:solidFill>
            </a:endParaRPr>
          </a:p>
          <a:p>
            <a:r>
              <a:rPr lang="ja-JP" altLang="en-US" dirty="0">
                <a:solidFill>
                  <a:schemeClr val="bg1"/>
                </a:solidFill>
              </a:rPr>
              <a:t>大坪幸生</a:t>
            </a:r>
            <a:endParaRPr lang="en-US" altLang="ja-JP" dirty="0">
              <a:solidFill>
                <a:schemeClr val="bg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判別する奏法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ja-JP" altLang="en-US" sz="4800" dirty="0"/>
              <a:t>奏法の判別のための</a:t>
            </a:r>
            <a:r>
              <a:rPr kumimoji="1" lang="en-US" altLang="ja-JP" sz="4800" dirty="0"/>
              <a:t>AI</a:t>
            </a:r>
            <a:endParaRPr kumimoji="1" lang="ja-JP" altLang="en-US" sz="4800" dirty="0"/>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ニューラルネットワークについて</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1077187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今後やるべきこと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fontScale="92500" lnSpcReduction="20000"/>
          </a:bodyPr>
          <a:lstStyle/>
          <a:p>
            <a:r>
              <a:rPr lang="ja-JP" altLang="en-US" sz="4000" dirty="0"/>
              <a:t>奏法</a:t>
            </a:r>
            <a:r>
              <a:rPr kumimoji="1" lang="ja-JP" altLang="en-US" sz="4000" dirty="0"/>
              <a:t>の判別のための訓練データの作成</a:t>
            </a:r>
            <a:endParaRPr kumimoji="1" lang="en-US" altLang="ja-JP" sz="4000" dirty="0"/>
          </a:p>
          <a:p>
            <a:endParaRPr lang="en-US" altLang="ja-JP" sz="4000" dirty="0"/>
          </a:p>
          <a:p>
            <a:r>
              <a:rPr lang="ja-JP" altLang="en-US" sz="4000" dirty="0"/>
              <a:t>音の長さの判別の精度</a:t>
            </a:r>
            <a:endParaRPr kumimoji="1" lang="en-US" altLang="ja-JP" sz="4000" dirty="0"/>
          </a:p>
          <a:p>
            <a:pPr marL="0" indent="0">
              <a:buNone/>
            </a:pPr>
            <a:endParaRPr lang="en-US" altLang="ja-JP" sz="4000" dirty="0"/>
          </a:p>
          <a:p>
            <a:r>
              <a:rPr kumimoji="1" lang="en-US" altLang="ja-JP" sz="4000" dirty="0"/>
              <a:t>WEB</a:t>
            </a:r>
            <a:r>
              <a:rPr kumimoji="1" lang="ja-JP" altLang="en-US" sz="4000" dirty="0"/>
              <a:t>ページの改善</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411"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22A825B0-62F7-469F-B1AF-56EF60302203}"/>
              </a:ext>
            </a:extLst>
          </p:cNvPr>
          <p:cNvPicPr>
            <a:picLocks noChangeAspect="1"/>
          </p:cNvPicPr>
          <p:nvPr/>
        </p:nvPicPr>
        <p:blipFill>
          <a:blip r:embed="rId3"/>
          <a:stretch>
            <a:fillRect/>
          </a:stretch>
        </p:blipFill>
        <p:spPr>
          <a:xfrm>
            <a:off x="749300" y="1065742"/>
            <a:ext cx="10693400" cy="5792258"/>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7" name="図 6">
            <a:extLst>
              <a:ext uri="{FF2B5EF4-FFF2-40B4-BE49-F238E27FC236}">
                <a16:creationId xmlns:a16="http://schemas.microsoft.com/office/drawing/2014/main" id="{7FDA6E35-53CB-42A9-AAA5-1E05B662E84E}"/>
              </a:ext>
            </a:extLst>
          </p:cNvPr>
          <p:cNvPicPr>
            <a:picLocks noChangeAspect="1"/>
          </p:cNvPicPr>
          <p:nvPr/>
        </p:nvPicPr>
        <p:blipFill>
          <a:blip r:embed="rId3"/>
          <a:stretch>
            <a:fillRect/>
          </a:stretch>
        </p:blipFill>
        <p:spPr>
          <a:xfrm>
            <a:off x="876299" y="1131886"/>
            <a:ext cx="10172700" cy="551021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8CC9E994-A574-44D2-BB67-40398ABA0AFA}"/>
              </a:ext>
            </a:extLst>
          </p:cNvPr>
          <p:cNvPicPr>
            <a:picLocks noChangeAspect="1"/>
          </p:cNvPicPr>
          <p:nvPr/>
        </p:nvPicPr>
        <p:blipFill>
          <a:blip r:embed="rId3"/>
          <a:stretch>
            <a:fillRect/>
          </a:stretch>
        </p:blipFill>
        <p:spPr>
          <a:xfrm>
            <a:off x="857250" y="1131887"/>
            <a:ext cx="10477500" cy="5675313"/>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5C058954-9D34-454C-93D0-D775550F5BBA}"/>
              </a:ext>
            </a:extLst>
          </p:cNvPr>
          <p:cNvSpPr/>
          <p:nvPr/>
        </p:nvSpPr>
        <p:spPr>
          <a:xfrm>
            <a:off x="4356100" y="2380059"/>
            <a:ext cx="5410200" cy="3441700"/>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5" name="図 4">
            <a:extLst>
              <a:ext uri="{FF2B5EF4-FFF2-40B4-BE49-F238E27FC236}">
                <a16:creationId xmlns:a16="http://schemas.microsoft.com/office/drawing/2014/main" id="{37DC9122-C43C-4F0E-A125-3AE9A41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 y="1210490"/>
            <a:ext cx="10629900" cy="5647510"/>
          </a:xfrm>
          <a:prstGeom prst="rect">
            <a:avLst/>
          </a:prstGeom>
        </p:spPr>
      </p:pic>
      <p:sp>
        <p:nvSpPr>
          <p:cNvPr id="4" name="テキスト ボックス 3">
            <a:extLst>
              <a:ext uri="{FF2B5EF4-FFF2-40B4-BE49-F238E27FC236}">
                <a16:creationId xmlns:a16="http://schemas.microsoft.com/office/drawing/2014/main" id="{8B9C9B6D-E663-4A60-BAB5-86ADF62481F4}"/>
              </a:ext>
            </a:extLst>
          </p:cNvPr>
          <p:cNvSpPr txBox="1"/>
          <p:nvPr/>
        </p:nvSpPr>
        <p:spPr>
          <a:xfrm>
            <a:off x="781050" y="5856248"/>
            <a:ext cx="140335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深層学習</a:t>
            </a:r>
            <a:endParaRPr kumimoji="1" lang="ja-JP" altLang="en-US" dirty="0"/>
          </a:p>
        </p:txBody>
      </p:sp>
    </p:spTree>
    <p:extLst>
      <p:ext uri="{BB962C8B-B14F-4D97-AF65-F5344CB8AC3E}">
        <p14:creationId xmlns:p14="http://schemas.microsoft.com/office/powerpoint/2010/main" val="24978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lang="ja-JP" altLang="en-US" sz="4800" dirty="0"/>
              <a:t>音楽</a:t>
            </a:r>
            <a:r>
              <a:rPr kumimoji="1" lang="ja-JP" altLang="en-US" sz="4800" dirty="0"/>
              <a:t>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音階</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753</TotalTime>
  <Words>2039</Words>
  <Application>Microsoft Office PowerPoint</Application>
  <PresentationFormat>ワイド画面</PresentationFormat>
  <Paragraphs>215</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音楽の３要素</vt:lpstr>
      <vt:lpstr>PowerPoint プレゼンテーション</vt:lpstr>
      <vt:lpstr>デモンストレーション</vt:lpstr>
      <vt:lpstr>判別する奏法</vt:lpstr>
      <vt:lpstr>奏法の判別のためのAI</vt:lpstr>
      <vt:lpstr>ニューラルネットワークについて</vt:lpstr>
      <vt:lpstr>深層学習の実装の仕方について</vt:lpstr>
      <vt:lpstr>ベースギターの自動採譜WEBアプリ</vt:lpstr>
      <vt:lpstr>Lilypond</vt:lpstr>
      <vt:lpstr>Lilypond</vt:lpstr>
      <vt:lpstr>今後やるべきこと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角田 俊</cp:lastModifiedBy>
  <cp:revision>45</cp:revision>
  <dcterms:created xsi:type="dcterms:W3CDTF">2021-12-01T00:25:12Z</dcterms:created>
  <dcterms:modified xsi:type="dcterms:W3CDTF">2021-12-08T04:02:04Z</dcterms:modified>
</cp:coreProperties>
</file>